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autoCompressPictures="0">
  <p:sldMasterIdLst>
    <p:sldMasterId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  <p:ext uri="{FD5EFAAD-0ECE-453E-9831-46B23BE46B34}">
      <p15:chartTrackingRefBased xmlns:mc="http://schemas.openxmlformats.org/markup-compatibility/2006" xmlns:mv="urn:schemas-microsoft-com:mac:vml" xmlns:p15="http://schemas.microsoft.com/office/powerpoint/2012/main" xmlns:p="http://schemas.openxmlformats.org/presentationml/2006/main" xmlns:r="http://schemas.openxmlformats.org/officeDocument/2006/relationships" xmlns:a="http://schemas.openxmlformats.org/drawingml/2006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 showOutlineIcons="0" horzBarState="maximized">
    <p:restoredLeft sz="15017" autoAdjust="0"/>
    <p:restoredTop sz="94660" autoAdjust="0"/>
  </p:normalViewPr>
  <p:slideViewPr>
    <p:cSldViewPr snapToGrid="0">
      <p:cViewPr varScale="1">
        <p:scale>
          <a:sx n="123" d="100"/>
          <a:sy n="123" d="100"/>
        </p:scale>
        <p:origin x="-128" y="-2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itle" preserve="1">
  <p:cSld name="Diapositive de titr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e libre 6"/>
          <p:cNvSpPr>
            <a:spLocks/>
          </p:cNvSpPr>
          <p:nvPr/>
        </p:nvSpPr>
        <p:spPr bwMode="auto">
          <a:xfrm>
            <a:off x="0" y="4752126"/>
            <a:ext cx="12192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orme libre 7"/>
          <p:cNvSpPr>
            <a:spLocks/>
          </p:cNvSpPr>
          <p:nvPr/>
        </p:nvSpPr>
        <p:spPr bwMode="auto">
          <a:xfrm>
            <a:off x="8140701" y="0"/>
            <a:ext cx="40513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re 8"/>
          <p:cNvSpPr>
            <a:spLocks noGrp="1"/>
          </p:cNvSpPr>
          <p:nvPr>
            <p:ph type="ctrTitle"/>
          </p:nvPr>
        </p:nvSpPr>
        <p:spPr>
          <a:xfrm>
            <a:off x="572085" y="3337560"/>
            <a:ext cx="8640064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fr-FR" smtClean="0"/>
              <a:t>Cliquez et modifiez le titre</a:t>
            </a:r>
            <a:endParaRPr kumimoji="0" lang="en-US"/>
          </a:p>
        </p:txBody>
      </p:sp>
      <p:sp>
        <p:nvSpPr>
          <p:cNvPr id="17" name="Sous-titre 16"/>
          <p:cNvSpPr>
            <a:spLocks noGrp="1"/>
          </p:cNvSpPr>
          <p:nvPr>
            <p:ph type="subTitle" idx="1"/>
          </p:nvPr>
        </p:nvSpPr>
        <p:spPr>
          <a:xfrm>
            <a:off x="577400" y="1544812"/>
            <a:ext cx="8640064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Cliquez pour modifier le style des sous-titres du masque</a:t>
            </a:r>
            <a:endParaRPr kumimoji="0" lang="en-US"/>
          </a:p>
        </p:txBody>
      </p:sp>
      <p:sp>
        <p:nvSpPr>
          <p:cNvPr id="30" name="Espace réservé de la date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6/06/14</a:t>
            </a:fld>
            <a:endParaRPr lang="en-US" dirty="0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7" name="Espace réservé du numéro de diapositiv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 eaLnBrk="1" latinLnBrk="0" hangingPunct="1"/>
            <a:fld id="{09CEB3EB-F4F2-46F4-8867-D3C68411A9A0}" type="slidenum">
              <a:rPr kumimoji="0" lang="en-US" smtClean="0"/>
              <a:pPr algn="l" eaLnBrk="1" latinLnBrk="0" hangingPunct="1"/>
              <a:t>‹#›</a:t>
            </a:fld>
            <a:endParaRPr kumimoji="0" lang="en-US" sz="120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Cliquez et modifiez le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6/06/14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fr-FR" smtClean="0"/>
              <a:t>Cliquez et modifiez le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6/06/14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fr-FR" smtClean="0"/>
              <a:t>Cliquez et modifiez le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6/06/14</a:t>
            </a:fld>
            <a:endParaRPr lang="en-US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secHead" preserve="1">
  <p:cSld name="En-tête de section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e libre 6"/>
          <p:cNvSpPr>
            <a:spLocks/>
          </p:cNvSpPr>
          <p:nvPr/>
        </p:nvSpPr>
        <p:spPr bwMode="auto">
          <a:xfrm>
            <a:off x="0" y="4752126"/>
            <a:ext cx="12192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orme libre 8"/>
          <p:cNvSpPr>
            <a:spLocks/>
          </p:cNvSpPr>
          <p:nvPr/>
        </p:nvSpPr>
        <p:spPr bwMode="auto">
          <a:xfrm>
            <a:off x="8140701" y="0"/>
            <a:ext cx="40513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914400" y="3583838"/>
            <a:ext cx="88392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fr-FR" smtClean="0"/>
              <a:t>Cliquez et modifiez le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914400" y="2485800"/>
            <a:ext cx="88392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4975E-BCEF-4391-BD3B-0CD9EB125C1E}" type="datetime1">
              <a:rPr smtClean="0"/>
              <a:pPr/>
              <a:t>10/25/2007</a:t>
            </a:fld>
            <a:endParaRPr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smtClean="0"/>
              <a:t>
              </a:t>
            </a:r>
            <a:endParaRPr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92582-9FC8-4B1B-8456-B27CC842DEE2}" type="slidenum">
              <a:rPr smtClean="0"/>
              <a:pPr/>
              <a:t>‹#›</a:t>
            </a:fld>
            <a:endParaRPr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</p:spPr>
        <p:txBody>
          <a:bodyPr/>
          <a:lstStyle/>
          <a:p>
            <a:r>
              <a:rPr kumimoji="0" lang="fr-FR" smtClean="0"/>
              <a:t>Cliquez et modifiez le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48768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689600" y="1600201"/>
            <a:ext cx="48768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6/06/14</a:t>
            </a:fld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109728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Cliquez et modifiez le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5486400"/>
            <a:ext cx="5386917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6193368" y="5486400"/>
            <a:ext cx="5389033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609600" y="1516912"/>
            <a:ext cx="5386917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93368" y="1516912"/>
            <a:ext cx="5389033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6/06/14</a:t>
            </a:fld>
            <a:endParaRPr lang="en-US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274320"/>
            <a:ext cx="9960864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fr-FR" smtClean="0"/>
              <a:t>Cliquez et modifiez le titre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6/06/14</a:t>
            </a:fld>
            <a:endParaRPr lang="en-US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Espace réservé du pied de page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6/06/14</a:t>
            </a:fld>
            <a:endParaRPr lang="en-US" dirty="0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09600" y="1185528"/>
            <a:ext cx="42672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fr-FR" smtClean="0"/>
              <a:t>Cliquez et modifiez le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609600" y="214424"/>
            <a:ext cx="36576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609600" y="1981200"/>
            <a:ext cx="94488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fr-FR" smtClean="0"/>
              <a:t>Cliquez pour modifier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6/06/14</a:t>
            </a:fld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>
          <a:xfrm>
            <a:off x="10875264" y="6422065"/>
            <a:ext cx="1016000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408976" y="1705709"/>
            <a:ext cx="4071824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fr-FR" smtClean="0"/>
              <a:t>Cliquez et modifiez le titre</a:t>
            </a:r>
            <a:endParaRPr kumimoji="0" lang="en-US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420837" y="1019907"/>
            <a:ext cx="54864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fr-FR" smtClean="0"/>
              <a:t>Cliquez sur l'icône pour ajouter une image</a:t>
            </a:r>
            <a:endParaRPr kumimoji="0" lang="en-US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7408979" y="2998765"/>
            <a:ext cx="4071821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09600" y="6422065"/>
            <a:ext cx="28448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6/06/14</a:t>
            </a:fld>
            <a:endParaRPr lang="en-US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e libre 11"/>
          <p:cNvSpPr>
            <a:spLocks/>
          </p:cNvSpPr>
          <p:nvPr/>
        </p:nvSpPr>
        <p:spPr bwMode="auto">
          <a:xfrm>
            <a:off x="0" y="4752126"/>
            <a:ext cx="12192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orme libre 15"/>
          <p:cNvSpPr>
            <a:spLocks/>
          </p:cNvSpPr>
          <p:nvPr/>
        </p:nvSpPr>
        <p:spPr bwMode="auto">
          <a:xfrm>
            <a:off x="9753600" y="0"/>
            <a:ext cx="24384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Espace réservé du titre 8"/>
          <p:cNvSpPr>
            <a:spLocks noGrp="1"/>
          </p:cNvSpPr>
          <p:nvPr>
            <p:ph type="title"/>
          </p:nvPr>
        </p:nvSpPr>
        <p:spPr>
          <a:xfrm>
            <a:off x="609600" y="274638"/>
            <a:ext cx="99568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fr-FR" smtClean="0"/>
              <a:t>Cliquez et modifiez le titre</a:t>
            </a:r>
            <a:endParaRPr kumimoji="0" lang="en-US"/>
          </a:p>
        </p:txBody>
      </p:sp>
      <p:sp>
        <p:nvSpPr>
          <p:cNvPr id="30" name="Espace réservé du texte 29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995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Cliquez pour modifier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0" name="Espace réservé de la date 9"/>
          <p:cNvSpPr>
            <a:spLocks noGrp="1"/>
          </p:cNvSpPr>
          <p:nvPr>
            <p:ph type="dt" sz="half" idx="2"/>
          </p:nvPr>
        </p:nvSpPr>
        <p:spPr>
          <a:xfrm>
            <a:off x="609600" y="6422065"/>
            <a:ext cx="28448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6/06/14</a:t>
            </a:fld>
            <a:endParaRPr lang="en-US" dirty="0"/>
          </a:p>
        </p:txBody>
      </p:sp>
      <p:sp>
        <p:nvSpPr>
          <p:cNvPr id="22" name="Espace réservé du pied de page 21"/>
          <p:cNvSpPr>
            <a:spLocks noGrp="1"/>
          </p:cNvSpPr>
          <p:nvPr>
            <p:ph type="ftr" sz="quarter" idx="3"/>
          </p:nvPr>
        </p:nvSpPr>
        <p:spPr>
          <a:xfrm>
            <a:off x="4165600" y="6422065"/>
            <a:ext cx="38608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Espace réservé du numéro de diapositive 17"/>
          <p:cNvSpPr>
            <a:spLocks noGrp="1"/>
          </p:cNvSpPr>
          <p:nvPr>
            <p:ph type="sldNum" sz="quarter" idx="4"/>
          </p:nvPr>
        </p:nvSpPr>
        <p:spPr>
          <a:xfrm>
            <a:off x="10871200" y="6422065"/>
            <a:ext cx="1016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r:id="rId1"/>
    <p:sldLayoutId r:id="rId2"/>
    <p:sldLayoutId r:id="rId3"/>
    <p:sldLayoutId r:id="rId4"/>
    <p:sldLayoutId r:id="rId5"/>
    <p:sldLayoutId r:id="rId6"/>
    <p:sldLayoutId r:id="rId7"/>
    <p:sldLayoutId r:id="rId8"/>
    <p:sldLayoutId r:id="rId9"/>
    <p:sldLayoutId r:id="rId10"/>
    <p:sldLayoutId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Relationship Id="rId3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jpeg"/><Relationship Id="rId3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chemeClr val="accent1"/>
                </a:solidFill>
                <a:effectLst/>
                <a:latin typeface="Bangla Sangam MN"/>
                <a:cs typeface="Bangla Sangam MN"/>
              </a:rPr>
              <a:t>Sac </a:t>
            </a:r>
            <a:r>
              <a:rPr lang="fr-FR" dirty="0" err="1" smtClean="0">
                <a:ln w="317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solidFill>
                  <a:schemeClr val="accent1"/>
                </a:solidFill>
                <a:effectLst/>
                <a:latin typeface="Bangla Sangam MN"/>
                <a:cs typeface="Bangla Sangam MN"/>
              </a:rPr>
              <a:t>multimEdia</a:t>
            </a:r>
            <a:endParaRPr lang="fr-FR" dirty="0">
              <a:ln w="31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solidFill>
                <a:schemeClr val="accent1"/>
              </a:solidFill>
              <a:effectLst/>
              <a:latin typeface="Bangla Sangam MN"/>
              <a:cs typeface="Bangla Sangam MN"/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Un sac conçu pour l’homo </a:t>
            </a:r>
            <a:r>
              <a:rPr lang="fr-FR" dirty="0" err="1" smtClean="0"/>
              <a:t>technologicus</a:t>
            </a:r>
            <a:endParaRPr lang="fr-FR" dirty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7774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Test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251520" y="3913459"/>
            <a:ext cx="85725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De nombreux teste on été nécessaire pour obtenir ces résultats et essayé de rechargé aussi le S3 et La </a:t>
            </a:r>
            <a:r>
              <a:rPr lang="fr-FR" dirty="0" err="1" smtClean="0"/>
              <a:t>Galaxy</a:t>
            </a:r>
            <a:r>
              <a:rPr lang="fr-FR" dirty="0" smtClean="0"/>
              <a:t> Tab 2. Malheureusement, c’est la résistance de notre installation qui poserai problème.</a:t>
            </a:r>
          </a:p>
          <a:p>
            <a:endParaRPr lang="fr-FR" dirty="0" smtClean="0"/>
          </a:p>
          <a:p>
            <a:r>
              <a:rPr lang="fr-FR" u="sng" dirty="0" smtClean="0"/>
              <a:t>La batterie:</a:t>
            </a:r>
          </a:p>
          <a:p>
            <a:r>
              <a:rPr lang="fr-FR" dirty="0" smtClean="0"/>
              <a:t>	Tension ≥ 5V</a:t>
            </a:r>
          </a:p>
          <a:p>
            <a:r>
              <a:rPr lang="fr-FR" dirty="0" smtClean="0"/>
              <a:t>	≈2V entre les bornes data est la borne GND (U1 et U2)</a:t>
            </a:r>
          </a:p>
        </p:txBody>
      </p:sp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251520" y="1340768"/>
          <a:ext cx="8572560" cy="240284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286016"/>
                <a:gridCol w="2357454"/>
                <a:gridCol w="3929090"/>
              </a:tblGrid>
              <a:tr h="285753"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Appareil</a:t>
                      </a:r>
                      <a:endParaRPr lang="fr-FR" sz="1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Observation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A1</a:t>
                      </a:r>
                      <a:endParaRPr lang="fr-FR" sz="1800" dirty="0"/>
                    </a:p>
                  </a:txBody>
                  <a:tcPr/>
                </a:tc>
              </a:tr>
              <a:tr h="343540">
                <a:tc>
                  <a:txBody>
                    <a:bodyPr/>
                    <a:lstStyle/>
                    <a:p>
                      <a:r>
                        <a:rPr lang="fr-FR" sz="1800" dirty="0" err="1" smtClean="0"/>
                        <a:t>iPhone</a:t>
                      </a:r>
                      <a:r>
                        <a:rPr lang="fr-FR" sz="1800" dirty="0" smtClean="0"/>
                        <a:t> 4s </a:t>
                      </a:r>
                      <a:endParaRPr lang="fr-FR" sz="18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Recharge correctement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0.49 A (0.09 A si</a:t>
                      </a:r>
                      <a:r>
                        <a:rPr lang="fr-FR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U1 et U2 incorrecte</a:t>
                      </a:r>
                      <a:r>
                        <a:rPr lang="fr-FR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fr-FR" sz="1800" dirty="0" smtClean="0"/>
                    </a:p>
                  </a:txBody>
                  <a:tcPr/>
                </a:tc>
              </a:tr>
              <a:tr h="334970"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Samsung </a:t>
                      </a:r>
                      <a:r>
                        <a:rPr lang="fr-FR" sz="1800" dirty="0" err="1" smtClean="0"/>
                        <a:t>Galaxy</a:t>
                      </a:r>
                      <a:r>
                        <a:rPr lang="fr-FR" sz="1800" dirty="0" smtClean="0"/>
                        <a:t> S3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Ne recharge pas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0.1 A </a:t>
                      </a:r>
                      <a:endParaRPr lang="fr-FR" sz="1800" dirty="0"/>
                    </a:p>
                  </a:txBody>
                  <a:tcPr/>
                </a:tc>
              </a:tr>
              <a:tr h="540714"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Samsung </a:t>
                      </a:r>
                      <a:r>
                        <a:rPr lang="fr-FR" sz="1800" dirty="0" err="1" smtClean="0"/>
                        <a:t>Galaxy</a:t>
                      </a:r>
                      <a:r>
                        <a:rPr lang="fr-FR" sz="1800" dirty="0" smtClean="0"/>
                        <a:t> Tab 2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dirty="0" smtClean="0"/>
                        <a:t>Semble recharger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0.35 A (symbole</a:t>
                      </a:r>
                      <a:r>
                        <a:rPr lang="fr-FR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recharge barré</a:t>
                      </a:r>
                      <a:r>
                        <a:rPr lang="fr-FR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si</a:t>
                      </a:r>
                      <a:r>
                        <a:rPr lang="fr-FR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U1 et U2 incorrecte</a:t>
                      </a:r>
                      <a:r>
                        <a:rPr lang="fr-FR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fr-FR" sz="1800" dirty="0"/>
                    </a:p>
                  </a:txBody>
                  <a:tcPr/>
                </a:tc>
              </a:tr>
              <a:tr h="257824">
                <a:tc>
                  <a:txBody>
                    <a:bodyPr/>
                    <a:lstStyle/>
                    <a:p>
                      <a:r>
                        <a:rPr lang="fr-FR" sz="1800" dirty="0" err="1" smtClean="0"/>
                        <a:t>iPad</a:t>
                      </a:r>
                      <a:r>
                        <a:rPr lang="fr-FR" sz="1800" dirty="0" smtClean="0"/>
                        <a:t> (1ère </a:t>
                      </a:r>
                      <a:r>
                        <a:rPr lang="fr-FR" sz="1800" dirty="0" err="1" smtClean="0"/>
                        <a:t>gen</a:t>
                      </a:r>
                      <a:r>
                        <a:rPr lang="fr-FR" sz="1800" dirty="0" smtClean="0"/>
                        <a:t>) </a:t>
                      </a:r>
                      <a:endParaRPr lang="fr-FR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dirty="0" smtClean="0"/>
                        <a:t>Recharge lentement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0.49 A (0.09 A si</a:t>
                      </a:r>
                      <a:r>
                        <a:rPr lang="fr-FR" sz="1800" kern="1200" baseline="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U1 et U2 incorrecte</a:t>
                      </a:r>
                      <a:r>
                        <a:rPr lang="fr-FR" sz="180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fr-FR" sz="1800" dirty="0" smtClean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Batterie</a:t>
            </a:r>
            <a:endParaRPr lang="fr-FR" dirty="0"/>
          </a:p>
        </p:txBody>
      </p:sp>
      <p:sp>
        <p:nvSpPr>
          <p:cNvPr id="9" name="Espace réservé du texte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Démontage de la batterie</a:t>
            </a:r>
            <a:endParaRPr lang="fr-FR" dirty="0"/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half" idx="3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Recharge </a:t>
            </a:r>
            <a:r>
              <a:rPr lang="fr-FR" dirty="0" smtClean="0"/>
              <a:t>de la batterie</a:t>
            </a:r>
          </a:p>
          <a:p>
            <a:endParaRPr lang="fr-FR" dirty="0"/>
          </a:p>
        </p:txBody>
      </p:sp>
      <p:pic>
        <p:nvPicPr>
          <p:cNvPr id="8" name="Espace réservé du contenu 7" descr="20140317_151127.jpg"/>
          <p:cNvPicPr>
            <a:picLocks noGrp="1" noChangeAspect="1"/>
          </p:cNvPicPr>
          <p:nvPr>
            <p:ph sz="quarter" idx="2"/>
          </p:nvPr>
        </p:nvPicPr>
        <p:blipFill>
          <a:blip r:embed="rId2"/>
          <a:stretch>
            <a:fillRect/>
          </a:stretch>
        </p:blipFill>
        <p:spPr>
          <a:xfrm>
            <a:off x="674952" y="1517650"/>
            <a:ext cx="5255684" cy="3941763"/>
          </a:xfrm>
        </p:spPr>
      </p:pic>
      <p:pic>
        <p:nvPicPr>
          <p:cNvPr id="11" name="Espace réservé du contenu 10" descr="20140324_165837.jpg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59777" y="1517650"/>
            <a:ext cx="5255684" cy="39417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Panneau solaire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Mesure de la tension en sortie (5V)</a:t>
            </a:r>
            <a:endParaRPr lang="fr-FR" dirty="0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fr-FR" dirty="0" smtClean="0"/>
              <a:t>Mesure de l’intensité en sortie (0,0322A)</a:t>
            </a:r>
            <a:endParaRPr lang="fr-FR" dirty="0"/>
          </a:p>
        </p:txBody>
      </p:sp>
      <p:pic>
        <p:nvPicPr>
          <p:cNvPr id="7" name="Espace réservé du contenu 6" descr="20140317_144430.jpg"/>
          <p:cNvPicPr>
            <a:picLocks noGrp="1" noChangeAspect="1"/>
          </p:cNvPicPr>
          <p:nvPr>
            <p:ph sz="quarter" idx="2"/>
          </p:nvPr>
        </p:nvPicPr>
        <p:blipFill>
          <a:blip r:embed="rId2"/>
          <a:stretch>
            <a:fillRect/>
          </a:stretch>
        </p:blipFill>
        <p:spPr>
          <a:xfrm rot="5400000">
            <a:off x="1235782" y="1810111"/>
            <a:ext cx="3845000" cy="3156920"/>
          </a:xfrm>
        </p:spPr>
      </p:pic>
      <p:pic>
        <p:nvPicPr>
          <p:cNvPr id="8" name="Espace réservé du contenu 7" descr="20140317_145208.jpg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259777" y="1517650"/>
            <a:ext cx="5255684" cy="3941763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0" y="2230076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5600" b="1" u="sng" dirty="0" smtClean="0"/>
              <a:t>Q&amp;A</a:t>
            </a:r>
            <a:endParaRPr lang="fr-FR" sz="5600" b="1" u="sng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905000"/>
          </a:xfrm>
        </p:spPr>
        <p:txBody>
          <a:bodyPr/>
          <a:lstStyle/>
          <a:p>
            <a:pPr algn="ctr"/>
            <a:r>
              <a:rPr lang="fr-FR" dirty="0" smtClean="0"/>
              <a:t>Sommaire</a:t>
            </a:r>
            <a:endParaRPr lang="fr-FR" dirty="0"/>
          </a:p>
        </p:txBody>
      </p:sp>
      <p:sp>
        <p:nvSpPr>
          <p:cNvPr id="3" name="ZoneTexte 2"/>
          <p:cNvSpPr txBox="1"/>
          <p:nvPr/>
        </p:nvSpPr>
        <p:spPr>
          <a:xfrm>
            <a:off x="0" y="1579637"/>
            <a:ext cx="121920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lvl="0" indent="-400050">
              <a:buAutoNum type="romanUcPeriod"/>
            </a:pPr>
            <a:r>
              <a:rPr lang="fr-FR" u="sng" dirty="0" smtClean="0"/>
              <a:t>Fonctionnel</a:t>
            </a:r>
          </a:p>
          <a:p>
            <a:pPr marL="857250" lvl="1" indent="-400050">
              <a:buAutoNum type="alphaUcPeriod"/>
            </a:pPr>
            <a:endParaRPr lang="fr-FR" u="sng" dirty="0" smtClean="0"/>
          </a:p>
          <a:p>
            <a:pPr marL="857250" lvl="1" indent="-400050">
              <a:buFont typeface="+mj-lt"/>
              <a:buAutoNum type="alphaUcPeriod"/>
            </a:pPr>
            <a:r>
              <a:rPr lang="fr-FR" dirty="0" smtClean="0"/>
              <a:t>Cahier des Charges Fonctionnels</a:t>
            </a:r>
            <a:r>
              <a:rPr lang="en-GB" dirty="0" smtClean="0"/>
              <a:t> </a:t>
            </a:r>
          </a:p>
          <a:p>
            <a:pPr marL="857250" lvl="1" indent="-400050">
              <a:buAutoNum type="alphaUcPeriod"/>
            </a:pPr>
            <a:r>
              <a:rPr lang="en-GB" u="sng" dirty="0" err="1" smtClean="0"/>
              <a:t>Fonctions</a:t>
            </a:r>
            <a:endParaRPr lang="en-GB" u="sng" dirty="0" smtClean="0"/>
          </a:p>
          <a:p>
            <a:pPr marL="1314450" lvl="2" indent="-400050">
              <a:buFont typeface="+mj-lt"/>
              <a:buAutoNum type="arabicPeriod"/>
            </a:pPr>
            <a:r>
              <a:rPr lang="en-GB" dirty="0" err="1" smtClean="0"/>
              <a:t>Fonctionalités</a:t>
            </a:r>
            <a:r>
              <a:rPr lang="en-GB" dirty="0" smtClean="0"/>
              <a:t> </a:t>
            </a:r>
            <a:r>
              <a:rPr lang="en-GB" dirty="0" err="1" smtClean="0"/>
              <a:t>primaires</a:t>
            </a:r>
            <a:endParaRPr lang="en-GB" dirty="0" smtClean="0"/>
          </a:p>
          <a:p>
            <a:pPr marL="1314450" lvl="2" indent="-400050">
              <a:buFont typeface="+mj-lt"/>
              <a:buAutoNum type="arabicPeriod"/>
            </a:pPr>
            <a:r>
              <a:rPr lang="en-GB" dirty="0" err="1" smtClean="0"/>
              <a:t>Fonctionalités</a:t>
            </a:r>
            <a:r>
              <a:rPr lang="en-GB" dirty="0" smtClean="0"/>
              <a:t> </a:t>
            </a:r>
            <a:r>
              <a:rPr lang="en-GB" dirty="0" err="1" smtClean="0"/>
              <a:t>secondaires</a:t>
            </a:r>
            <a:endParaRPr lang="en-GB" dirty="0" smtClean="0"/>
          </a:p>
          <a:p>
            <a:pPr marL="1314450" lvl="2" indent="-400050"/>
            <a:endParaRPr lang="fr-FR" dirty="0" smtClean="0"/>
          </a:p>
          <a:p>
            <a:pPr marL="400050" indent="-400050">
              <a:buAutoNum type="romanUcPeriod"/>
            </a:pPr>
            <a:r>
              <a:rPr lang="fr-FR" u="sng" dirty="0" smtClean="0"/>
              <a:t>Répartition des tâches</a:t>
            </a:r>
          </a:p>
          <a:p>
            <a:pPr marL="400050" indent="-400050">
              <a:buAutoNum type="romanUcPeriod"/>
            </a:pPr>
            <a:endParaRPr lang="fr-FR" u="sng" dirty="0" smtClean="0"/>
          </a:p>
          <a:p>
            <a:pPr marL="857250" lvl="1" indent="-400050">
              <a:buFont typeface="+mj-lt"/>
              <a:buAutoNum type="alphaUcPeriod"/>
            </a:pPr>
            <a:r>
              <a:rPr lang="fr-FR" dirty="0" smtClean="0"/>
              <a:t>Tâches à accomplir</a:t>
            </a:r>
          </a:p>
          <a:p>
            <a:pPr marL="857250" lvl="1" indent="-400050">
              <a:buAutoNum type="alphaUcPeriod"/>
            </a:pPr>
            <a:r>
              <a:rPr lang="fr-FR" dirty="0" smtClean="0"/>
              <a:t>Tâches accomplies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Fonctionnel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Cahier des charges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Présentation générale</a:t>
            </a:r>
          </a:p>
          <a:p>
            <a:endParaRPr lang="fr-FR" dirty="0" smtClean="0"/>
          </a:p>
          <a:p>
            <a:r>
              <a:rPr lang="fr-FR" dirty="0" smtClean="0"/>
              <a:t>Expression fonctionnelle du besoin</a:t>
            </a:r>
          </a:p>
          <a:p>
            <a:endParaRPr lang="fr-FR" dirty="0" smtClean="0"/>
          </a:p>
          <a:p>
            <a:r>
              <a:rPr lang="fr-FR" dirty="0" smtClean="0"/>
              <a:t>Aspect économique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Expression fonctionnelle du besoin</a:t>
            </a:r>
            <a:endParaRPr lang="fr-FR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fr-FR" dirty="0" smtClean="0"/>
              <a:t>Le système doit :</a:t>
            </a:r>
          </a:p>
          <a:p>
            <a:pPr>
              <a:buNone/>
            </a:pPr>
            <a:endParaRPr lang="fr-FR" dirty="0" smtClean="0"/>
          </a:p>
          <a:p>
            <a:pPr lvl="1"/>
            <a:r>
              <a:rPr lang="fr-FR" dirty="0" smtClean="0"/>
              <a:t>Proposer un volume suffisant</a:t>
            </a:r>
          </a:p>
          <a:p>
            <a:pPr lvl="1"/>
            <a:r>
              <a:rPr lang="fr-FR" dirty="0" smtClean="0"/>
              <a:t>Fournir une source d’énergie</a:t>
            </a:r>
          </a:p>
          <a:p>
            <a:pPr lvl="1"/>
            <a:r>
              <a:rPr lang="fr-FR" dirty="0" smtClean="0"/>
              <a:t>Permettre de regarder des films/écouter de la musique</a:t>
            </a:r>
          </a:p>
          <a:p>
            <a:pPr lvl="1"/>
            <a:r>
              <a:rPr lang="fr-FR" dirty="0" smtClean="0"/>
              <a:t>Informer l’utilisateur du niveau de charge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Expression fonctionnelle du besoin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fr-FR" dirty="0" smtClean="0"/>
              <a:t>Fournir une source d’énergie</a:t>
            </a:r>
            <a:endParaRPr lang="fr-FR" dirty="0"/>
          </a:p>
        </p:txBody>
      </p:sp>
      <p:pic>
        <p:nvPicPr>
          <p:cNvPr id="5" name="Espace réservé du contenu 4" descr="Capture d'écran 2014-06-06 07.59.18.png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4437" y="1827423"/>
            <a:ext cx="8094113" cy="3538327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Expression fonctionnelle du besoin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fr-FR" dirty="0" smtClean="0"/>
              <a:t>Schéma structurel</a:t>
            </a:r>
            <a:endParaRPr lang="fr-FR" dirty="0"/>
          </a:p>
        </p:txBody>
      </p:sp>
      <p:pic>
        <p:nvPicPr>
          <p:cNvPr id="5" name="Espace réservé du contenu 4" descr="Capture d'écran 2014-06-06 08.00.59.png"/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411" r="888"/>
          <a:stretch>
            <a:fillRect/>
          </a:stretch>
        </p:blipFill>
        <p:spPr>
          <a:xfrm>
            <a:off x="691818" y="1589962"/>
            <a:ext cx="6887202" cy="4180589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Aspect économique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fr-FR" dirty="0" smtClean="0"/>
              <a:t>Durabilité</a:t>
            </a:r>
          </a:p>
          <a:p>
            <a:r>
              <a:rPr lang="fr-FR" dirty="0" smtClean="0"/>
              <a:t>Fiabilité</a:t>
            </a:r>
          </a:p>
          <a:p>
            <a:r>
              <a:rPr lang="fr-FR" dirty="0" smtClean="0"/>
              <a:t>Sécurité</a:t>
            </a:r>
          </a:p>
          <a:p>
            <a:r>
              <a:rPr lang="fr-FR" dirty="0" smtClean="0"/>
              <a:t>Co</a:t>
            </a:r>
            <a:r>
              <a:rPr lang="fr-FR" dirty="0" smtClean="0"/>
              <a:t>ût de réalisation global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689600" y="1600201"/>
            <a:ext cx="5224602" cy="4525963"/>
          </a:xfrm>
        </p:spPr>
        <p:txBody>
          <a:bodyPr/>
          <a:lstStyle/>
          <a:p>
            <a:r>
              <a:rPr lang="fr-FR" dirty="0" smtClean="0"/>
              <a:t>Simplicité de réalisation</a:t>
            </a:r>
          </a:p>
          <a:p>
            <a:r>
              <a:rPr lang="fr-FR" dirty="0" smtClean="0"/>
              <a:t>Facilité d’utilisation</a:t>
            </a:r>
          </a:p>
          <a:p>
            <a:r>
              <a:rPr lang="fr-FR" dirty="0" smtClean="0"/>
              <a:t>Facilité d’entretie</a:t>
            </a:r>
            <a:r>
              <a:rPr lang="fr-FR" dirty="0" smtClean="0"/>
              <a:t>n</a:t>
            </a:r>
            <a:endParaRPr lang="fr-FR" dirty="0" smtClean="0"/>
          </a:p>
          <a:p>
            <a:r>
              <a:rPr lang="fr-FR" dirty="0" smtClean="0"/>
              <a:t>Facilité de montage/démontage</a:t>
            </a:r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0" y="4821506"/>
            <a:ext cx="10996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Conception pour un co</a:t>
            </a:r>
            <a:r>
              <a:rPr lang="fr-FR" dirty="0" smtClean="0"/>
              <a:t>ût maximal financé par la section : 100-300€ TTC</a:t>
            </a:r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3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Test</a:t>
            </a:r>
            <a:endParaRPr lang="fr-FR" dirty="0"/>
          </a:p>
        </p:txBody>
      </p:sp>
      <p:pic>
        <p:nvPicPr>
          <p:cNvPr id="3" name="Picture 3" descr="P:\SI\Photo Test USB\Photo 576.jp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1530271" y="2132593"/>
            <a:ext cx="3601274" cy="2703643"/>
          </a:xfrm>
          <a:prstGeom prst="rect">
            <a:avLst/>
          </a:prstGeom>
          <a:noFill/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/>
          <a:srcRect l="18595" t="59724" r="25619" b="20970"/>
          <a:stretch>
            <a:fillRect/>
          </a:stretch>
        </p:blipFill>
        <p:spPr bwMode="auto">
          <a:xfrm>
            <a:off x="5274687" y="2420625"/>
            <a:ext cx="4543423" cy="19442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chnique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Technique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que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182</TotalTime>
  <Words>274</Words>
  <Application>Microsoft Office PowerPoint</Application>
  <PresentationFormat>Personnalisé</PresentationFormat>
  <Paragraphs>71</Paragraphs>
  <Slides>13</Slides>
  <Notes>0</Notes>
  <HiddenSlides>0</HiddenSlides>
  <MMClips>0</MMClips>
  <ScaleCrop>false</ScaleCrop>
  <HeadingPairs>
    <vt:vector size="4" baseType="variant">
      <vt:variant>
        <vt:lpstr>Modèle de conception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4" baseType="lpstr">
      <vt:lpstr>Technique</vt:lpstr>
      <vt:lpstr>Sac multimEdia</vt:lpstr>
      <vt:lpstr>Sommaire</vt:lpstr>
      <vt:lpstr>Fonctionnel</vt:lpstr>
      <vt:lpstr>Cahier des charges</vt:lpstr>
      <vt:lpstr>Expression fonctionnelle du besoin</vt:lpstr>
      <vt:lpstr>Expression fonctionnelle du besoin</vt:lpstr>
      <vt:lpstr>Expression fonctionnelle du besoin</vt:lpstr>
      <vt:lpstr>Aspect économique</vt:lpstr>
      <vt:lpstr>Test</vt:lpstr>
      <vt:lpstr>Test</vt:lpstr>
      <vt:lpstr>Batterie</vt:lpstr>
      <vt:lpstr>Panneau solaire</vt:lpstr>
      <vt:lpstr>Diapositive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Sac multimedia</dc:title>
  <dc:creator>Pierre</dc:creator>
  <cp:lastModifiedBy>Matthieu Moly</cp:lastModifiedBy>
  <cp:revision>30</cp:revision>
  <dcterms:created xsi:type="dcterms:W3CDTF">2014-06-06T05:49:28Z</dcterms:created>
  <dcterms:modified xsi:type="dcterms:W3CDTF">2014-06-06T07:36:44Z</dcterms:modified>
</cp:coreProperties>
</file>